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Nunito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193F32-590E-4529-BF75-6599ACD04F43}">
  <a:tblStyle styleId="{C6193F32-590E-4529-BF75-6599ACD04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ac5bc32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ac5bc32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ac5bc32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ac5bc32d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99804d3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99804d3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99804d3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a99804d3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99804d3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99804d3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c5bc32d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c5bc32d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 sz="14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London is the most attractive market </a:t>
            </a: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based on passion and market size - the NFL should target this location for its next expansion team</a:t>
            </a:r>
            <a:endParaRPr sz="1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 sz="14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Jacksonville is the least attractive market </a:t>
            </a: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of any location with a team and could be a candidate for moving to London (interestingly Jacksonville has played in London each year from 2013 and treats these games as ‘home’ matches)</a:t>
            </a:r>
            <a:endParaRPr sz="1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 sz="14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Toronto is the second most attractive market </a:t>
            </a: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based on passion and market size - the NFL should begin to hold games in Toronto to prepare it for further possible expansions</a:t>
            </a:r>
            <a:endParaRPr sz="1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Conversations in these locations about “watchman” and “high spirits” </a:t>
            </a:r>
            <a:r>
              <a:rPr lang="en" sz="14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map to key revenue streams </a:t>
            </a: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of TV deals, sponsorships and concessions</a:t>
            </a:r>
            <a:endParaRPr sz="1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Font typeface="Nunito Sans"/>
              <a:buChar char="▪"/>
            </a:pPr>
            <a:r>
              <a:rPr lang="en" sz="1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Betting is legal and a popular topic in these markets - this presents </a:t>
            </a:r>
            <a:r>
              <a:rPr lang="en" sz="1400"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opportunities for increased viewership and new revenue streams</a:t>
            </a:r>
            <a:r>
              <a:rPr lang="en" sz="1400" b="1" baseline="300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5ac5bc32d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5ac5bc32d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ac5bc32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ac5bc32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6f28884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6f28884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teams on more populated areas (darker areas)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possible target cities within US and international markets like Canada, MX and England (where official NFL games have been played) and other markets like European countries.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ac5bc32d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ac5bc32d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We ideally wanted to get the data directly from Twitter but could not filter by the locations of interest and NFL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Used Get Old Tweets as a fall back because it allows for filtering by keyword and location (so we could get data for each city in our list)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Its not ideal because it relies on the bio of a Twitter user which is freetext -- but we found it provided sufficient data for our needs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from the last 2 years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Near top 100 cities and extra cities (500 tweets each)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the use of the #NFL hashtag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(maybe not needed to say) Looked at tweet repositories online but it was unclear how these were gathered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6f2888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6f2888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ac5bc32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ac5bc32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ac5bc32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ac5bc32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6f28884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6f28884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out Vegas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ac5bc32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ac5bc32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ino.org/news/sports-betting-will-attract-millennials-increase-fan-engagement/#:~:targetText=A%20new%20study%20concludes%20that,hurt%20illegal%20underground%20gambling%20rings.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rticles/personal-finance/062515/how-nfl-makes-money.asp#:~:targetText=According%20to%20the%20Green%20Bay,national%20revenue%20from%20the%20league.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tatista.com/statistics/193553/revenue-of-national-football-league-teams-in-201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ctrTitle"/>
          </p:nvPr>
        </p:nvSpPr>
        <p:spPr>
          <a:xfrm>
            <a:off x="621325" y="2569150"/>
            <a:ext cx="3636600" cy="12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city should have the next NFL expansion team?</a:t>
            </a:r>
            <a:endParaRPr sz="2400"/>
          </a:p>
        </p:txBody>
      </p:sp>
      <p:sp>
        <p:nvSpPr>
          <p:cNvPr id="91" name="Google Shape;91;p15"/>
          <p:cNvSpPr/>
          <p:nvPr/>
        </p:nvSpPr>
        <p:spPr>
          <a:xfrm>
            <a:off x="0" y="1933750"/>
            <a:ext cx="9144000" cy="4914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198363" y="1998795"/>
            <a:ext cx="357234" cy="361310"/>
            <a:chOff x="5290150" y="1636700"/>
            <a:chExt cx="425025" cy="429875"/>
          </a:xfrm>
        </p:grpSpPr>
        <p:sp>
          <p:nvSpPr>
            <p:cNvPr id="93" name="Google Shape;93;p15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21325" y="1883350"/>
            <a:ext cx="3636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NFL Fandom</a:t>
            </a:r>
            <a:endParaRPr sz="2400"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l="17758" r="15557"/>
          <a:stretch/>
        </p:blipFill>
        <p:spPr>
          <a:xfrm>
            <a:off x="4570800" y="0"/>
            <a:ext cx="45732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98375" y="4512425"/>
            <a:ext cx="39939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Robbie Geoghegan - Sebastian Osorio - </a:t>
            </a:r>
            <a:r>
              <a:rPr lang="en" sz="1200">
                <a:solidFill>
                  <a:srgbClr val="000000"/>
                </a:solidFill>
              </a:rPr>
              <a:t>Shivank Sood </a:t>
            </a:r>
            <a:r>
              <a:rPr lang="en" sz="1200">
                <a:solidFill>
                  <a:schemeClr val="dk1"/>
                </a:solidFill>
              </a:rPr>
              <a:t>Vikrant Vaidya - </a:t>
            </a:r>
            <a:r>
              <a:rPr lang="en" sz="1200">
                <a:solidFill>
                  <a:srgbClr val="000000"/>
                </a:solidFill>
              </a:rPr>
              <a:t>Matthew Zlotnik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Similar Tweets Across Cities - A Good Indicator 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8593500" cy="3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i="0">
                <a:latin typeface="Nunito Sans"/>
                <a:ea typeface="Nunito Sans"/>
                <a:cs typeface="Nunito Sans"/>
                <a:sym typeface="Nunito Sans"/>
              </a:rPr>
              <a:t>Created corpus of frequently occurring words , splitting them into 3 distinct topics for similarity analysis</a:t>
            </a:r>
            <a:endParaRPr sz="18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i="0">
                <a:latin typeface="Nunito Sans"/>
                <a:ea typeface="Nunito Sans"/>
                <a:cs typeface="Nunito Sans"/>
                <a:sym typeface="Nunito Sans"/>
              </a:rPr>
              <a:t>Spacy similarity analysis of tweets with these words - grouped by a city</a:t>
            </a:r>
            <a:endParaRPr sz="18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4"/>
          <p:cNvSpPr txBox="1">
            <a:spLocks noGrp="1"/>
          </p:cNvSpPr>
          <p:nvPr>
            <p:ph type="ctrTitle" idx="4294967295"/>
          </p:nvPr>
        </p:nvSpPr>
        <p:spPr>
          <a:xfrm>
            <a:off x="588625" y="2738125"/>
            <a:ext cx="2525100" cy="21642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BET CRAZY</a:t>
            </a: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/>
              <a:t>'Betting' 'sportsbetting' 'bettingtips' 'mybookie' 'bet' 'fantasyfootball' 'sportspicks' 'expertpicks' 'guaranteedpick' 'fantasy' 'gamblingtwitter'</a:t>
            </a:r>
            <a:endParaRPr sz="1300" b="1"/>
          </a:p>
        </p:txBody>
      </p:sp>
      <p:sp>
        <p:nvSpPr>
          <p:cNvPr id="204" name="Google Shape;204;p24"/>
          <p:cNvSpPr txBox="1">
            <a:spLocks noGrp="1"/>
          </p:cNvSpPr>
          <p:nvPr>
            <p:ph type="ctrTitle" idx="4294967295"/>
          </p:nvPr>
        </p:nvSpPr>
        <p:spPr>
          <a:xfrm>
            <a:off x="3400100" y="2738125"/>
            <a:ext cx="2525100" cy="21642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WATCHMAN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/>
              <a:t>'Youtube' 'podcast' 'watching' 'live' 'fireball' 'bigscreentv' ‘nflsunday’ ‘weekend’</a:t>
            </a:r>
            <a:endParaRPr sz="1300" b="1"/>
          </a:p>
        </p:txBody>
      </p:sp>
      <p:sp>
        <p:nvSpPr>
          <p:cNvPr id="205" name="Google Shape;205;p24"/>
          <p:cNvSpPr txBox="1">
            <a:spLocks noGrp="1"/>
          </p:cNvSpPr>
          <p:nvPr>
            <p:ph type="ctrTitle" idx="4294967295"/>
          </p:nvPr>
        </p:nvSpPr>
        <p:spPr>
          <a:xfrm>
            <a:off x="6211575" y="2738125"/>
            <a:ext cx="2525100" cy="21642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HIGH SPIRITED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/>
              <a:t>'Tequila' 'whiskey' 'beer' 'sportsbar' 'partytime'</a:t>
            </a:r>
            <a:endParaRPr sz="13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Which Are The Similar Cities . . . ?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85935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913" y="1367300"/>
            <a:ext cx="3828174" cy="34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Which Are The Similar Cities . . . ?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275250" y="1395250"/>
            <a:ext cx="85935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800" y="1395250"/>
            <a:ext cx="3830400" cy="3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Which Are The Similar Cities . . . ?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85935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l="1930" r="-1929"/>
          <a:stretch/>
        </p:blipFill>
        <p:spPr>
          <a:xfrm>
            <a:off x="2596863" y="1367300"/>
            <a:ext cx="3950275" cy="3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0" y="2789175"/>
            <a:ext cx="9144000" cy="4914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4294967295"/>
          </p:nvPr>
        </p:nvSpPr>
        <p:spPr>
          <a:xfrm>
            <a:off x="0" y="822975"/>
            <a:ext cx="9144000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Sentiment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Keywords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277475" y="1210825"/>
            <a:ext cx="8593500" cy="3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b="1" i="0">
                <a:latin typeface="Nunito Sans"/>
                <a:ea typeface="Nunito Sans"/>
                <a:cs typeface="Nunito Sans"/>
                <a:sym typeface="Nunito Sans"/>
              </a:rPr>
              <a:t>London is the most attractive market </a:t>
            </a: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based on passion and market size - the NFL should target this location for its next team location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b="1" i="0">
                <a:latin typeface="Nunito Sans"/>
                <a:ea typeface="Nunito Sans"/>
                <a:cs typeface="Nunito Sans"/>
                <a:sym typeface="Nunito Sans"/>
              </a:rPr>
              <a:t>Jacksonville is the least attractive market </a:t>
            </a: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of any location with a team and could be a candidate for moving to London (interestingly Jacksonville has played in London each year from 2013 and treats these games as ‘home’ matches)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b="1" i="0">
                <a:latin typeface="Nunito Sans"/>
                <a:ea typeface="Nunito Sans"/>
                <a:cs typeface="Nunito Sans"/>
                <a:sym typeface="Nunito Sans"/>
              </a:rPr>
              <a:t>Toronto is the second most attractive market </a:t>
            </a: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based on passion and market size - the NFL should begin to hold games in Toronto to prepare it for further possible expansions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Conversations in these locations about “watchman” and “high spirits” </a:t>
            </a:r>
            <a:r>
              <a:rPr lang="en" sz="1400" b="1" i="0">
                <a:latin typeface="Nunito Sans"/>
                <a:ea typeface="Nunito Sans"/>
                <a:cs typeface="Nunito Sans"/>
                <a:sym typeface="Nunito Sans"/>
              </a:rPr>
              <a:t>map to key revenue streams </a:t>
            </a: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of TV deals, sponsorships and </a:t>
            </a:r>
            <a:r>
              <a:rPr lang="en" sz="1400" i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concessions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Nunito Sans"/>
              <a:buChar char="▪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Betting is legal and a popular topic in these markets - this presents </a:t>
            </a:r>
            <a:r>
              <a:rPr lang="en" sz="1400" b="1" i="0">
                <a:latin typeface="Nunito Sans"/>
                <a:ea typeface="Nunito Sans"/>
                <a:cs typeface="Nunito Sans"/>
                <a:sym typeface="Nunito Sans"/>
              </a:rPr>
              <a:t>opportunities for increased viewership and new revenue streams</a:t>
            </a:r>
            <a:r>
              <a:rPr lang="en" sz="1400" b="1" i="0" baseline="30000"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1400" b="1" i="0" baseline="30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275250" y="4583975"/>
            <a:ext cx="8281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730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700"/>
              <a:buFont typeface="Nunito Sans"/>
              <a:buAutoNum type="arabicParenR"/>
            </a:pPr>
            <a:r>
              <a:rPr lang="en" sz="700" i="0"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https://www.casino.org/news/sports-betting-will-attract-millennials-increase-fan-engagement/#:~:targetText=A%20new%20study%20concludes%20that,hurt%20illegal%20underground%20gambling%20rings.</a:t>
            </a:r>
            <a:endParaRPr sz="7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Insights &amp; Recommendations</a:t>
            </a:r>
            <a:endParaRPr sz="1400" b="1">
              <a:solidFill>
                <a:schemeClr val="lt1"/>
              </a:solidFill>
            </a:endParaRPr>
          </a:p>
        </p:txBody>
      </p:sp>
      <p:grpSp>
        <p:nvGrpSpPr>
          <p:cNvPr id="246" name="Google Shape;246;p29"/>
          <p:cNvGrpSpPr/>
          <p:nvPr/>
        </p:nvGrpSpPr>
        <p:grpSpPr>
          <a:xfrm>
            <a:off x="385154" y="1248823"/>
            <a:ext cx="352407" cy="513007"/>
            <a:chOff x="385154" y="1477423"/>
            <a:chExt cx="352407" cy="513007"/>
          </a:xfrm>
        </p:grpSpPr>
        <p:sp>
          <p:nvSpPr>
            <p:cNvPr id="247" name="Google Shape;247;p29"/>
            <p:cNvSpPr/>
            <p:nvPr/>
          </p:nvSpPr>
          <p:spPr>
            <a:xfrm>
              <a:off x="386450" y="1586625"/>
              <a:ext cx="349800" cy="29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29"/>
            <p:cNvGrpSpPr/>
            <p:nvPr/>
          </p:nvGrpSpPr>
          <p:grpSpPr>
            <a:xfrm>
              <a:off x="385154" y="1477423"/>
              <a:ext cx="352407" cy="513007"/>
              <a:chOff x="6718575" y="2318625"/>
              <a:chExt cx="256950" cy="407375"/>
            </a:xfrm>
          </p:grpSpPr>
          <p:sp>
            <p:nvSpPr>
              <p:cNvPr id="249" name="Google Shape;249;p29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385154" y="1934073"/>
            <a:ext cx="352407" cy="513007"/>
            <a:chOff x="385154" y="1477423"/>
            <a:chExt cx="352407" cy="513007"/>
          </a:xfrm>
        </p:grpSpPr>
        <p:sp>
          <p:nvSpPr>
            <p:cNvPr id="258" name="Google Shape;258;p29"/>
            <p:cNvSpPr/>
            <p:nvPr/>
          </p:nvSpPr>
          <p:spPr>
            <a:xfrm>
              <a:off x="386450" y="1586625"/>
              <a:ext cx="349800" cy="29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9"/>
            <p:cNvGrpSpPr/>
            <p:nvPr/>
          </p:nvGrpSpPr>
          <p:grpSpPr>
            <a:xfrm>
              <a:off x="385154" y="1477423"/>
              <a:ext cx="352407" cy="513007"/>
              <a:chOff x="6718575" y="2318625"/>
              <a:chExt cx="256950" cy="407375"/>
            </a:xfrm>
          </p:grpSpPr>
          <p:sp>
            <p:nvSpPr>
              <p:cNvPr id="260" name="Google Shape;260;p29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29"/>
          <p:cNvGrpSpPr/>
          <p:nvPr/>
        </p:nvGrpSpPr>
        <p:grpSpPr>
          <a:xfrm>
            <a:off x="385154" y="2794673"/>
            <a:ext cx="352407" cy="513007"/>
            <a:chOff x="385154" y="1477423"/>
            <a:chExt cx="352407" cy="513007"/>
          </a:xfrm>
        </p:grpSpPr>
        <p:sp>
          <p:nvSpPr>
            <p:cNvPr id="269" name="Google Shape;269;p29"/>
            <p:cNvSpPr/>
            <p:nvPr/>
          </p:nvSpPr>
          <p:spPr>
            <a:xfrm>
              <a:off x="386450" y="1586625"/>
              <a:ext cx="349800" cy="29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9"/>
            <p:cNvGrpSpPr/>
            <p:nvPr/>
          </p:nvGrpSpPr>
          <p:grpSpPr>
            <a:xfrm>
              <a:off x="385154" y="1477423"/>
              <a:ext cx="352407" cy="513007"/>
              <a:chOff x="6718575" y="2318625"/>
              <a:chExt cx="256950" cy="407375"/>
            </a:xfrm>
          </p:grpSpPr>
          <p:sp>
            <p:nvSpPr>
              <p:cNvPr id="271" name="Google Shape;271;p29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" name="Google Shape;279;p29"/>
          <p:cNvGrpSpPr/>
          <p:nvPr/>
        </p:nvGrpSpPr>
        <p:grpSpPr>
          <a:xfrm>
            <a:off x="385154" y="3404273"/>
            <a:ext cx="352407" cy="513007"/>
            <a:chOff x="385154" y="1477423"/>
            <a:chExt cx="352407" cy="513007"/>
          </a:xfrm>
        </p:grpSpPr>
        <p:sp>
          <p:nvSpPr>
            <p:cNvPr id="280" name="Google Shape;280;p29"/>
            <p:cNvSpPr/>
            <p:nvPr/>
          </p:nvSpPr>
          <p:spPr>
            <a:xfrm>
              <a:off x="386450" y="1586625"/>
              <a:ext cx="349800" cy="29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29"/>
            <p:cNvGrpSpPr/>
            <p:nvPr/>
          </p:nvGrpSpPr>
          <p:grpSpPr>
            <a:xfrm>
              <a:off x="385154" y="1477423"/>
              <a:ext cx="352407" cy="513007"/>
              <a:chOff x="6718575" y="2318625"/>
              <a:chExt cx="256950" cy="407375"/>
            </a:xfrm>
          </p:grpSpPr>
          <p:sp>
            <p:nvSpPr>
              <p:cNvPr id="282" name="Google Shape;282;p29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" name="Google Shape;290;p29"/>
          <p:cNvGrpSpPr/>
          <p:nvPr/>
        </p:nvGrpSpPr>
        <p:grpSpPr>
          <a:xfrm>
            <a:off x="385154" y="4013873"/>
            <a:ext cx="352407" cy="513007"/>
            <a:chOff x="385154" y="1477423"/>
            <a:chExt cx="352407" cy="513007"/>
          </a:xfrm>
        </p:grpSpPr>
        <p:sp>
          <p:nvSpPr>
            <p:cNvPr id="291" name="Google Shape;291;p29"/>
            <p:cNvSpPr/>
            <p:nvPr/>
          </p:nvSpPr>
          <p:spPr>
            <a:xfrm>
              <a:off x="386450" y="1586625"/>
              <a:ext cx="349800" cy="29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29"/>
            <p:cNvGrpSpPr/>
            <p:nvPr/>
          </p:nvGrpSpPr>
          <p:grpSpPr>
            <a:xfrm>
              <a:off x="385154" y="1477423"/>
              <a:ext cx="352407" cy="513007"/>
              <a:chOff x="6718575" y="2318625"/>
              <a:chExt cx="256950" cy="407375"/>
            </a:xfrm>
          </p:grpSpPr>
          <p:sp>
            <p:nvSpPr>
              <p:cNvPr id="293" name="Google Shape;293;p29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121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000"/>
            <a:ext cx="9208477" cy="51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1704225" y="800775"/>
            <a:ext cx="61497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ctrTitle" idx="4294967295"/>
          </p:nvPr>
        </p:nvSpPr>
        <p:spPr>
          <a:xfrm>
            <a:off x="729850" y="1413250"/>
            <a:ext cx="35040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Questions?</a:t>
            </a:r>
            <a:endParaRPr sz="4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5104600" y="2237250"/>
            <a:ext cx="1844100" cy="2368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TV deals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Merchandising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Licensing               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i="0">
                <a:latin typeface="Nunito Sans"/>
                <a:ea typeface="Nunito Sans"/>
                <a:cs typeface="Nunito Sans"/>
                <a:sym typeface="Nunito Sans"/>
              </a:rPr>
              <a:t>2018 Total: $8 B</a:t>
            </a:r>
            <a:endParaRPr sz="1200" b="1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>
                <a:latin typeface="Nunito Sans"/>
                <a:ea typeface="Nunito Sans"/>
                <a:cs typeface="Nunito Sans"/>
                <a:sym typeface="Nunito Sans"/>
              </a:rPr>
              <a:t>(shared evenly by teams)</a:t>
            </a:r>
            <a:endParaRPr sz="10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77950" y="4665125"/>
            <a:ext cx="8646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0">
                <a:latin typeface="Nunito Sans"/>
                <a:ea typeface="Nunito Sans"/>
                <a:cs typeface="Nunito Sans"/>
                <a:sym typeface="Nunito Sans"/>
              </a:rPr>
              <a:t>*Cowboys earnt the most local revenue in 2018 at $950M while Oakland Raiders made the least at $357M</a:t>
            </a:r>
            <a:endParaRPr sz="7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0">
                <a:latin typeface="Nunito Sans"/>
                <a:ea typeface="Nunito Sans"/>
                <a:cs typeface="Nunito Sans"/>
                <a:sym typeface="Nunito Sans"/>
              </a:rPr>
              <a:t>Source: </a:t>
            </a:r>
            <a:r>
              <a:rPr lang="en" sz="700" i="0"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tps://www.investopedia.com/articles/personal-finance/062515/how-nfl-makes-money.asp#:~:targetText=According%20to%20the%20Green%20Bay,national%20revenue%20from%20the%20league.</a:t>
            </a:r>
            <a:endParaRPr sz="7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0">
                <a:latin typeface="Nunito Sans"/>
                <a:ea typeface="Nunito Sans"/>
                <a:cs typeface="Nunito Sans"/>
                <a:sym typeface="Nunito Sans"/>
              </a:rPr>
              <a:t>Source: </a:t>
            </a:r>
            <a:r>
              <a:rPr lang="en" sz="700" i="0"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https://www.statista.com/statistics/193553/revenue-of-national-football-league-teams-in-2010/</a:t>
            </a:r>
            <a:endParaRPr sz="7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Problem Statement: Where the NFL should expand to next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4445700" cy="3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The NFL made revenues of $22B over the 2018 season and is nearing revenues of $25B in 2019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Revenues are based on a business model with two parts: national revenue and local revenue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The NFL has been investigating new markets to expand into, location is extremely important - an expansion team’s success is therefore heavily dependent on local fans 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Our project seeks to analyse how successful an expansion team would be in a new location and make a recommendation of where to expand for the NFL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104600" y="1462425"/>
            <a:ext cx="3809400" cy="342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NFL Business Model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5104600" y="1894950"/>
            <a:ext cx="1844100" cy="342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National Revenue</a:t>
            </a:r>
            <a:endParaRPr sz="1200" b="1"/>
          </a:p>
        </p:txBody>
      </p:sp>
      <p:sp>
        <p:nvSpPr>
          <p:cNvPr id="109" name="Google Shape;109;p16"/>
          <p:cNvSpPr/>
          <p:nvPr/>
        </p:nvSpPr>
        <p:spPr>
          <a:xfrm>
            <a:off x="7069900" y="1894950"/>
            <a:ext cx="1844100" cy="342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Local Revenue</a:t>
            </a:r>
            <a:endParaRPr sz="1200" b="1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069900" y="2237250"/>
            <a:ext cx="1844100" cy="2368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Ticket sales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Concessions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Corporate sponsors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2018 Total: $14 B</a:t>
            </a:r>
            <a:endParaRPr sz="1200" b="1" i="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(team-based*)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Current NFL team locations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26760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There’s 32 teams right now in the NFL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They are usually in the most populated areas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▪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Cities with 2 teams: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-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New York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-"/>
            </a:pPr>
            <a:r>
              <a:rPr lang="en" sz="1400" i="0">
                <a:latin typeface="Nunito Sans"/>
                <a:ea typeface="Nunito Sans"/>
                <a:cs typeface="Nunito Sans"/>
                <a:sym typeface="Nunito Sans"/>
              </a:rPr>
              <a:t>Los Angeles</a:t>
            </a: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375" y="1308913"/>
            <a:ext cx="6091100" cy="35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715" y="3777249"/>
            <a:ext cx="1151875" cy="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We chose to use Twitter as a source of information</a:t>
            </a:r>
            <a:endParaRPr sz="1400" b="1">
              <a:solidFill>
                <a:schemeClr val="lt1"/>
              </a:solidFill>
            </a:endParaRPr>
          </a:p>
        </p:txBody>
      </p:sp>
      <p:graphicFrame>
        <p:nvGraphicFramePr>
          <p:cNvPr id="126" name="Google Shape;126;p18"/>
          <p:cNvGraphicFramePr/>
          <p:nvPr/>
        </p:nvGraphicFramePr>
        <p:xfrm>
          <a:off x="341625" y="1428750"/>
          <a:ext cx="8249525" cy="2885268"/>
        </p:xfrm>
        <a:graphic>
          <a:graphicData uri="http://schemas.openxmlformats.org/drawingml/2006/table">
            <a:tbl>
              <a:tblPr>
                <a:noFill/>
                <a:tableStyleId>{C6193F32-590E-4529-BF75-6599ACD04F43}</a:tableStyleId>
              </a:tblPr>
              <a:tblGrid>
                <a:gridCol w="20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Source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Pros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Cons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Tweepy and Twitter’s API</a:t>
                      </a:r>
                      <a:endParaRPr sz="1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Primary source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000"/>
                        <a:buChar char="●"/>
                      </a:pPr>
                      <a:r>
                        <a:rPr lang="en" sz="1000"/>
                        <a:t>Newest information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Limited to ~3,000 tweets at a time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Can’t filter by keywords and location when downloading</a:t>
                      </a:r>
                      <a:endParaRPr sz="1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Get Old Tweets package in Python</a:t>
                      </a:r>
                      <a:endParaRPr sz="1000" b="1"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download large amounts of tweets at once</a:t>
                      </a:r>
                      <a:endParaRPr sz="1000"/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filter by keywords (i.e. #NFL) and location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Possibly incomplete and dated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000"/>
                        <a:buChar char="●"/>
                      </a:pPr>
                      <a:r>
                        <a:rPr lang="en" sz="1000"/>
                        <a:t>Location information based on user bio - not ideal accuracy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Download repositories of tweets</a:t>
                      </a:r>
                      <a:endParaRPr sz="1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Char char="●"/>
                      </a:pPr>
                      <a:r>
                        <a:rPr lang="en" sz="1000"/>
                        <a:t>Cleaned and consolidated already</a:t>
                      </a: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Char char="●"/>
                      </a:pPr>
                      <a:r>
                        <a:rPr lang="en" sz="1000" dirty="0"/>
                        <a:t>Unclear how it data downloaded and how complete the information is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7" name="Google Shape;127;p18"/>
          <p:cNvSpPr/>
          <p:nvPr/>
        </p:nvSpPr>
        <p:spPr>
          <a:xfrm>
            <a:off x="242725" y="1722224"/>
            <a:ext cx="8785200" cy="165184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5400000">
            <a:off x="7894975" y="2461575"/>
            <a:ext cx="187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Our data source</a:t>
            </a:r>
            <a:endParaRPr sz="11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5887225" y="3210000"/>
            <a:ext cx="2829000" cy="1416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General data cleaning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Use of insights in target city selection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Data and pre-processing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1377250" y="1524675"/>
            <a:ext cx="2829000" cy="1416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100 most populous cities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Target overseas markets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Upto 500 tweets per location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#NFL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334600" y="1524675"/>
            <a:ext cx="1042500" cy="1416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Twitter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Data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5887225" y="1524675"/>
            <a:ext cx="2829000" cy="1416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Population by city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NFL teams info and location 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377250" y="3210000"/>
            <a:ext cx="2829000" cy="1416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Lemmatize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Remove stopwords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Tokenize</a:t>
            </a:r>
            <a:endParaRPr sz="12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Nunito Sans"/>
              <a:buChar char="▪"/>
            </a:pPr>
            <a:r>
              <a:rPr lang="en" sz="1200" i="0">
                <a:latin typeface="Nunito Sans"/>
                <a:ea typeface="Nunito Sans"/>
                <a:cs typeface="Nunito Sans"/>
                <a:sym typeface="Nunito Sans"/>
              </a:rPr>
              <a:t>Lowerize</a:t>
            </a:r>
            <a:endParaRPr sz="10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34600" y="3210000"/>
            <a:ext cx="1042500" cy="1416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Twitter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Pre-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processing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844575" y="1524675"/>
            <a:ext cx="1042500" cy="1416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Secondary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Data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4844575" y="3210000"/>
            <a:ext cx="1042500" cy="1416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Secondary Data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Pre-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processing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0" y="1298250"/>
            <a:ext cx="9144000" cy="4914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 idx="4294967295"/>
          </p:nvPr>
        </p:nvSpPr>
        <p:spPr>
          <a:xfrm>
            <a:off x="0" y="792150"/>
            <a:ext cx="9144000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Sentiment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Keywords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Strong Sentiments Likely Breed Passionate Fanbases</a:t>
            </a:r>
            <a:endParaRPr sz="1400" b="1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277475" y="1367300"/>
            <a:ext cx="85935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i="0">
                <a:latin typeface="Nunito Sans"/>
                <a:ea typeface="Nunito Sans"/>
                <a:cs typeface="Nunito Sans"/>
                <a:sym typeface="Nunito Sans"/>
              </a:rPr>
              <a:t>Vader Sentiment Analyzer </a:t>
            </a:r>
            <a:endParaRPr sz="18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▪"/>
            </a:pPr>
            <a:r>
              <a:rPr lang="en" sz="1800" i="0">
                <a:latin typeface="Nunito Sans"/>
                <a:ea typeface="Nunito Sans"/>
                <a:cs typeface="Nunito Sans"/>
                <a:sym typeface="Nunito Sans"/>
              </a:rPr>
              <a:t>Passion Score</a:t>
            </a:r>
            <a:endParaRPr sz="1800" i="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00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3" y="2370850"/>
            <a:ext cx="3666524" cy="24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438" y="2370850"/>
            <a:ext cx="3666525" cy="24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 idx="4294967295"/>
          </p:nvPr>
        </p:nvSpPr>
        <p:spPr>
          <a:xfrm>
            <a:off x="234450" y="186675"/>
            <a:ext cx="86796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Passion and Population</a:t>
            </a:r>
            <a:endParaRPr sz="1400" b="1">
              <a:solidFill>
                <a:schemeClr val="lt1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450" y="1352000"/>
            <a:ext cx="4140396" cy="3709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2"/>
          <p:cNvCxnSpPr/>
          <p:nvPr/>
        </p:nvCxnSpPr>
        <p:spPr>
          <a:xfrm rot="10800000" flipH="1">
            <a:off x="790750" y="4318625"/>
            <a:ext cx="7625700" cy="1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6429250" y="1548300"/>
            <a:ext cx="1748100" cy="27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200" b="1" i="0">
                <a:latin typeface="Nunito Sans"/>
                <a:ea typeface="Nunito Sans"/>
                <a:cs typeface="Nunito Sans"/>
                <a:sym typeface="Nunito Sans"/>
              </a:rPr>
              <a:t>Big Markets, Passionate Fans</a:t>
            </a:r>
            <a:endParaRPr sz="12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176250" y="4401425"/>
            <a:ext cx="1494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200" b="1" i="0">
                <a:latin typeface="Nunito Sans"/>
                <a:ea typeface="Nunito Sans"/>
                <a:cs typeface="Nunito Sans"/>
                <a:sym typeface="Nunito Sans"/>
              </a:rPr>
              <a:t>Small Markets, Low Passion</a:t>
            </a:r>
            <a:endParaRPr sz="12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6429250" y="4401425"/>
            <a:ext cx="1748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200" b="1" i="0">
                <a:latin typeface="Nunito Sans"/>
                <a:ea typeface="Nunito Sans"/>
                <a:cs typeface="Nunito Sans"/>
                <a:sym typeface="Nunito Sans"/>
              </a:rPr>
              <a:t>Small Markets, Passionate Fans</a:t>
            </a:r>
            <a:endParaRPr sz="12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1138425" y="1548300"/>
            <a:ext cx="9699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200" b="1" i="0">
                <a:latin typeface="Nunito Sans"/>
                <a:ea typeface="Nunito Sans"/>
                <a:cs typeface="Nunito Sans"/>
                <a:sym typeface="Nunito Sans"/>
              </a:rPr>
              <a:t>Other Languages</a:t>
            </a:r>
            <a:endParaRPr sz="1200" b="1" i="0"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>
            <a:off x="4572036" y="1548300"/>
            <a:ext cx="9000" cy="321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2" name="Google Shape;172;p22"/>
          <p:cNvSpPr/>
          <p:nvPr/>
        </p:nvSpPr>
        <p:spPr>
          <a:xfrm>
            <a:off x="7827284" y="44410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7823688" y="2717791"/>
            <a:ext cx="357234" cy="361310"/>
            <a:chOff x="5290150" y="1636700"/>
            <a:chExt cx="425025" cy="429875"/>
          </a:xfrm>
        </p:grpSpPr>
        <p:sp>
          <p:nvSpPr>
            <p:cNvPr id="174" name="Google Shape;174;p2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22"/>
          <p:cNvGrpSpPr/>
          <p:nvPr/>
        </p:nvGrpSpPr>
        <p:grpSpPr>
          <a:xfrm>
            <a:off x="779645" y="4438028"/>
            <a:ext cx="320399" cy="320378"/>
            <a:chOff x="1951075" y="2333250"/>
            <a:chExt cx="381200" cy="381175"/>
          </a:xfrm>
        </p:grpSpPr>
        <p:sp>
          <p:nvSpPr>
            <p:cNvPr id="177" name="Google Shape;177;p2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22"/>
          <p:cNvGrpSpPr/>
          <p:nvPr/>
        </p:nvGrpSpPr>
        <p:grpSpPr>
          <a:xfrm>
            <a:off x="743323" y="2701920"/>
            <a:ext cx="393060" cy="393060"/>
            <a:chOff x="5941025" y="3634400"/>
            <a:chExt cx="467650" cy="467650"/>
          </a:xfrm>
        </p:grpSpPr>
        <p:sp>
          <p:nvSpPr>
            <p:cNvPr id="182" name="Google Shape;182;p2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0" y="2060250"/>
            <a:ext cx="9144000" cy="491400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 idx="4294967295"/>
          </p:nvPr>
        </p:nvSpPr>
        <p:spPr>
          <a:xfrm>
            <a:off x="0" y="792150"/>
            <a:ext cx="9144000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Sentiment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Keywords Analysis</a:t>
            </a:r>
            <a:endParaRPr b="1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On-screen Show (16:9)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Nunito Sans</vt:lpstr>
      <vt:lpstr>Ulysses template</vt:lpstr>
      <vt:lpstr>Which city should have the next NFL expansion team?</vt:lpstr>
      <vt:lpstr>Problem Statement: Where the NFL should expand to next</vt:lpstr>
      <vt:lpstr>Current NFL team locations</vt:lpstr>
      <vt:lpstr>We chose to use Twitter as a source of information</vt:lpstr>
      <vt:lpstr>Data and pre-processing</vt:lpstr>
      <vt:lpstr>Sentiment Analysis Keywords Analysis Conclusion</vt:lpstr>
      <vt:lpstr>Strong Sentiments Likely Breed Passionate Fanbases</vt:lpstr>
      <vt:lpstr>Passion and Population</vt:lpstr>
      <vt:lpstr>Sentiment Analysis Keywords Analysis Conclusion</vt:lpstr>
      <vt:lpstr>Similar Tweets Across Cities - A Good Indicator ?</vt:lpstr>
      <vt:lpstr>Which Are The Similar Cities . . . ?</vt:lpstr>
      <vt:lpstr>Which Are The Similar Cities . . . ?</vt:lpstr>
      <vt:lpstr>Which Are The Similar Cities . . . ?</vt:lpstr>
      <vt:lpstr>Sentiment Analysis Keywords Analysis Conclusion</vt:lpstr>
      <vt:lpstr>Insights &amp; Recommendations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city should have the next NFL expansion team?</dc:title>
  <dc:creator>Matt Zlotnik</dc:creator>
  <cp:lastModifiedBy>Matt Zlotnik</cp:lastModifiedBy>
  <cp:revision>1</cp:revision>
  <dcterms:modified xsi:type="dcterms:W3CDTF">2019-12-05T13:33:44Z</dcterms:modified>
</cp:coreProperties>
</file>